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84" r:id="rId14"/>
    <p:sldId id="269" r:id="rId15"/>
    <p:sldId id="268" r:id="rId16"/>
    <p:sldId id="273" r:id="rId17"/>
    <p:sldId id="285" r:id="rId18"/>
    <p:sldId id="286" r:id="rId19"/>
    <p:sldId id="278" r:id="rId20"/>
    <p:sldId id="287" r:id="rId21"/>
    <p:sldId id="279" r:id="rId22"/>
    <p:sldId id="281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22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8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73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5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4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9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29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4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7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8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77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33AAB-473D-4468-AC46-E1EE2D91BDBF}" type="datetimeFigureOut">
              <a:rPr lang="en-GB" smtClean="0"/>
              <a:t>09/05/2011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6FF48-D5B0-440B-8DE5-749C68FCE7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00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terscottconsult.co.uk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/>
              <a:t>ABSs – the way forward for accountants – or a pipe dream?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/>
              <a:t>Peter Scott Consulting </a:t>
            </a:r>
          </a:p>
          <a:p>
            <a:pPr algn="l"/>
            <a:r>
              <a:rPr lang="en-GB" sz="2000" dirty="0" smtClean="0">
                <a:hlinkClick r:id="rId2"/>
              </a:rPr>
              <a:t>www.peterscottconsult.co.uk</a:t>
            </a:r>
            <a:r>
              <a:rPr lang="en-GB" sz="2000" dirty="0" smtClean="0"/>
              <a:t>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308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They saw that the client bases and client services of law firms were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- under developed</a:t>
            </a:r>
            <a:br>
              <a:rPr lang="en-GB" sz="2400" dirty="0" smtClean="0"/>
            </a:br>
            <a:r>
              <a:rPr lang="en-GB" sz="2400" dirty="0" smtClean="0"/>
              <a:t>- under resourced</a:t>
            </a:r>
            <a:br>
              <a:rPr lang="en-GB" sz="2400" dirty="0" smtClean="0"/>
            </a:br>
            <a:r>
              <a:rPr lang="en-GB" sz="2400" dirty="0" smtClean="0"/>
              <a:t>- under provided for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and could be better exploited</a:t>
            </a:r>
            <a:r>
              <a:rPr lang="en-GB" sz="2800" dirty="0" smtClean="0"/>
              <a:t>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279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They saw that by bringing their skills to the one stop shop concept with lawyers was a way to build greater competitive advantage for themselves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In the terminology of the time, they saw the practice of law as another of their </a:t>
            </a:r>
            <a:r>
              <a:rPr lang="en-GB" sz="2400" i="1" dirty="0" smtClean="0"/>
              <a:t>‘lines of business’ </a:t>
            </a:r>
            <a:r>
              <a:rPr lang="en-GB" sz="2400" dirty="0" smtClean="0"/>
              <a:t>(LOBs)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3162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Strategically, could the MDP ABS now provide some accountants with the opportunity to build greater competitive advantage?  </a:t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…and what could MDP ABSs do for law firms?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742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Your objectives?</a:t>
            </a:r>
          </a:p>
        </p:txBody>
      </p:sp>
      <p:sp>
        <p:nvSpPr>
          <p:cNvPr id="152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/>
            <a:r>
              <a:rPr lang="en-GB" sz="2000" dirty="0"/>
              <a:t>To build competitive advantage by: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better servicing clients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access to better market </a:t>
            </a:r>
            <a:r>
              <a:rPr lang="en-GB" sz="2000" dirty="0" smtClean="0"/>
              <a:t>knowledge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</a:t>
            </a:r>
            <a:r>
              <a:rPr lang="en-GB" sz="2000" dirty="0" smtClean="0"/>
              <a:t>  - access to larger markets</a:t>
            </a:r>
            <a:endParaRPr lang="en-GB" sz="2000" dirty="0"/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a means to better exploit opportunities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a means to obtain referrals </a:t>
            </a:r>
            <a:endParaRPr lang="en-GB" sz="2000" dirty="0" smtClean="0"/>
          </a:p>
          <a:p>
            <a:pPr marL="284163" indent="-284163">
              <a:buFont typeface="Wingdings" pitchFamily="2" charset="2"/>
              <a:buNone/>
            </a:pPr>
            <a:endParaRPr lang="en-GB" sz="2000" dirty="0"/>
          </a:p>
          <a:p>
            <a:pPr marL="284163" indent="-284163"/>
            <a:r>
              <a:rPr lang="en-GB" sz="2000" dirty="0"/>
              <a:t>The successful </a:t>
            </a:r>
            <a:r>
              <a:rPr lang="en-GB" sz="2000" dirty="0" smtClean="0"/>
              <a:t>MDP ABS </a:t>
            </a:r>
            <a:r>
              <a:rPr lang="en-GB" sz="2000" dirty="0"/>
              <a:t>is </a:t>
            </a:r>
            <a:r>
              <a:rPr lang="en-GB" sz="2000" dirty="0" smtClean="0"/>
              <a:t>likely to be the </a:t>
            </a:r>
            <a:r>
              <a:rPr lang="en-GB" sz="2000" dirty="0"/>
              <a:t>one that adds </a:t>
            </a:r>
            <a:r>
              <a:rPr lang="en-GB" sz="2000" b="1" dirty="0"/>
              <a:t>client added </a:t>
            </a:r>
            <a:r>
              <a:rPr lang="en-GB" sz="2000" b="1" dirty="0" smtClean="0"/>
              <a:t>value </a:t>
            </a:r>
            <a:r>
              <a:rPr lang="en-GB" sz="2000" dirty="0"/>
              <a:t>- the </a:t>
            </a:r>
            <a:r>
              <a:rPr lang="en-GB" sz="2000" b="1" dirty="0"/>
              <a:t>WOW</a:t>
            </a:r>
            <a:r>
              <a:rPr lang="en-GB" sz="2000" dirty="0"/>
              <a:t> factor!</a:t>
            </a:r>
            <a:r>
              <a:rPr lang="en-GB" sz="2000" b="1" dirty="0"/>
              <a:t> </a:t>
            </a:r>
          </a:p>
          <a:p>
            <a:pPr marL="284163" indent="-284163">
              <a:buFont typeface="Wingdings" pitchFamily="2" charset="2"/>
              <a:buNone/>
            </a:pPr>
            <a:endParaRPr lang="en-GB" sz="2400" b="1" dirty="0"/>
          </a:p>
          <a:p>
            <a:pPr marL="284163" indent="-284163"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4823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Research your market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000" dirty="0" smtClean="0"/>
              <a:t>Only make decisions based upon sound knowledge derived from, for example, speaking to your clients and prospective clients.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Will there be a need in your market for the one stop shop?</a:t>
            </a:r>
          </a:p>
          <a:p>
            <a:pPr marL="0" indent="0">
              <a:buNone/>
            </a:pPr>
            <a:r>
              <a:rPr lang="en-GB" sz="2400" dirty="0" smtClean="0"/>
              <a:t>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88248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What will clients want?</a:t>
            </a:r>
            <a:endParaRPr lang="en-GB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Will they want to buy professional services from a one stop shop?</a:t>
            </a:r>
          </a:p>
          <a:p>
            <a:r>
              <a:rPr lang="en-GB" sz="2000" dirty="0" smtClean="0"/>
              <a:t>Will they care?</a:t>
            </a:r>
          </a:p>
          <a:p>
            <a:r>
              <a:rPr lang="en-GB" sz="2000" dirty="0" smtClean="0"/>
              <a:t>How will the MDP ABS gain competitive advantage over rivals (both law firms and accountants)?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What will be the </a:t>
            </a:r>
            <a:r>
              <a:rPr lang="en-GB" sz="2000" b="1" dirty="0" smtClean="0"/>
              <a:t>USP</a:t>
            </a:r>
            <a:r>
              <a:rPr lang="en-GB" sz="2000" dirty="0" smtClean="0"/>
              <a:t> of the MDP ABS?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71396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How will your clients want to do business in the future? </a:t>
            </a:r>
            <a:endParaRPr lang="en-GB" sz="2800" dirty="0"/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None/>
            </a:pPr>
            <a:r>
              <a:rPr lang="en-GB" sz="2000" dirty="0" smtClean="0"/>
              <a:t>Analyse</a:t>
            </a:r>
          </a:p>
          <a:p>
            <a:pPr marL="571500" indent="-571500">
              <a:buFont typeface="Wingdings" pitchFamily="2" charset="2"/>
              <a:buNone/>
            </a:pPr>
            <a:endParaRPr lang="en-GB" sz="2000" dirty="0"/>
          </a:p>
          <a:p>
            <a:pPr marL="571500" indent="-571500"/>
            <a:r>
              <a:rPr lang="en-GB" sz="2000" dirty="0"/>
              <a:t> your client base</a:t>
            </a:r>
          </a:p>
          <a:p>
            <a:pPr marL="571500" indent="-571500"/>
            <a:r>
              <a:rPr lang="en-GB" sz="2000" dirty="0"/>
              <a:t> </a:t>
            </a:r>
            <a:r>
              <a:rPr lang="en-GB" sz="2000" dirty="0" smtClean="0"/>
              <a:t>how </a:t>
            </a:r>
            <a:r>
              <a:rPr lang="en-GB" sz="2000" dirty="0"/>
              <a:t>clients are </a:t>
            </a:r>
            <a:r>
              <a:rPr lang="en-GB" sz="2000" dirty="0" smtClean="0"/>
              <a:t>currently doing business</a:t>
            </a:r>
          </a:p>
          <a:p>
            <a:pPr marL="571500" indent="-571500"/>
            <a:r>
              <a:rPr lang="en-GB" sz="2000" dirty="0" smtClean="0"/>
              <a:t>How this may change in the future </a:t>
            </a:r>
            <a:endParaRPr lang="en-GB" sz="2000" dirty="0"/>
          </a:p>
          <a:p>
            <a:pPr marL="571500" indent="-571500"/>
            <a:r>
              <a:rPr lang="en-GB" sz="2000" dirty="0"/>
              <a:t> inward / outward referrals</a:t>
            </a:r>
          </a:p>
          <a:p>
            <a:pPr marL="571500" indent="-571500"/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  <a:p>
            <a:pPr marL="571500" indent="-571500">
              <a:buFont typeface="Wingdings" pitchFamily="2" charset="2"/>
              <a:buNone/>
            </a:pPr>
            <a:r>
              <a:rPr lang="en-GB" sz="2000" dirty="0" smtClean="0"/>
              <a:t>NB - it </a:t>
            </a:r>
            <a:r>
              <a:rPr lang="en-GB" sz="2000" dirty="0"/>
              <a:t>is good CRM to talk to your clients about</a:t>
            </a:r>
          </a:p>
          <a:p>
            <a:pPr marL="571500" indent="-571500">
              <a:buFont typeface="Wingdings" pitchFamily="2" charset="2"/>
              <a:buNone/>
            </a:pPr>
            <a:r>
              <a:rPr lang="en-GB" sz="2000" dirty="0"/>
              <a:t>their businesses</a:t>
            </a:r>
          </a:p>
        </p:txBody>
      </p:sp>
    </p:spTree>
    <p:extLst>
      <p:ext uri="{BB962C8B-B14F-4D97-AF65-F5344CB8AC3E}">
        <p14:creationId xmlns:p14="http://schemas.microsoft.com/office/powerpoint/2010/main" val="99444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  <p:bldP spid="1536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An MDP ABS?</a:t>
            </a:r>
            <a:endParaRPr lang="en-GB" sz="2800" dirty="0"/>
          </a:p>
        </p:txBody>
      </p:sp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/>
            <a:endParaRPr lang="en-GB" sz="2400" dirty="0" smtClean="0"/>
          </a:p>
          <a:p>
            <a:pPr marL="284163" indent="-284163"/>
            <a:r>
              <a:rPr lang="en-GB" sz="2000" dirty="0" smtClean="0"/>
              <a:t>Will </a:t>
            </a:r>
            <a:r>
              <a:rPr lang="en-GB" sz="2000" dirty="0"/>
              <a:t>it meet your client’s needs?</a:t>
            </a:r>
          </a:p>
          <a:p>
            <a:pPr marL="284163" indent="-284163"/>
            <a:r>
              <a:rPr lang="en-GB" sz="2000" dirty="0"/>
              <a:t>Will it meet your needs?</a:t>
            </a:r>
          </a:p>
          <a:p>
            <a:pPr marL="284163" indent="-284163"/>
            <a:r>
              <a:rPr lang="en-GB" sz="2000" dirty="0"/>
              <a:t>What does your </a:t>
            </a:r>
            <a:r>
              <a:rPr lang="en-GB" sz="2000" dirty="0" smtClean="0"/>
              <a:t>law firm </a:t>
            </a:r>
            <a:r>
              <a:rPr lang="en-GB" sz="2000" dirty="0"/>
              <a:t>partner seek from the </a:t>
            </a:r>
            <a:r>
              <a:rPr lang="en-GB" sz="2000" dirty="0" smtClean="0"/>
              <a:t>tie up?</a:t>
            </a:r>
            <a:endParaRPr lang="en-GB" sz="2000" dirty="0"/>
          </a:p>
          <a:p>
            <a:pPr marL="284163" indent="-284163"/>
            <a:r>
              <a:rPr lang="en-GB" sz="2000" dirty="0" smtClean="0"/>
              <a:t>Culture</a:t>
            </a:r>
            <a:r>
              <a:rPr lang="en-GB" sz="2000" dirty="0"/>
              <a:t>?</a:t>
            </a:r>
          </a:p>
          <a:p>
            <a:pPr marL="284163" indent="-284163"/>
            <a:r>
              <a:rPr lang="en-GB" sz="2000" dirty="0"/>
              <a:t>Do you have a PLAN?</a:t>
            </a:r>
          </a:p>
          <a:p>
            <a:pPr marL="284163" indent="-284163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3899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PETER SCOTT CONSULTING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To better service your clients?</a:t>
            </a: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/>
            <a:r>
              <a:rPr lang="en-GB" sz="2000" dirty="0"/>
              <a:t>How will you add value to your client?</a:t>
            </a:r>
          </a:p>
          <a:p>
            <a:pPr marL="284163" indent="-284163"/>
            <a:r>
              <a:rPr lang="en-GB" sz="2000" dirty="0"/>
              <a:t>Identify your focus/market positioning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what are to be the “drivers” of your </a:t>
            </a:r>
            <a:r>
              <a:rPr lang="en-GB" sz="2000" dirty="0" smtClean="0"/>
              <a:t>MDP ABS?</a:t>
            </a:r>
            <a:endParaRPr lang="en-GB" sz="2000" dirty="0"/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what will your </a:t>
            </a:r>
            <a:r>
              <a:rPr lang="en-GB" sz="2000" dirty="0" smtClean="0"/>
              <a:t>MDP ABS </a:t>
            </a:r>
            <a:r>
              <a:rPr lang="en-GB" sz="2000" dirty="0"/>
              <a:t>become known for?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selected/restricted work areas/sectors?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“ad hoc” based project work</a:t>
            </a:r>
          </a:p>
          <a:p>
            <a:pPr marL="284163" indent="-284163"/>
            <a:endParaRPr lang="en-GB" sz="2400" dirty="0"/>
          </a:p>
          <a:p>
            <a:pPr marL="0" indent="0">
              <a:buNone/>
            </a:pPr>
            <a:r>
              <a:rPr lang="en-GB" sz="2400" b="1" dirty="0"/>
              <a:t>Will the </a:t>
            </a:r>
            <a:r>
              <a:rPr lang="en-GB" sz="2400" b="1" dirty="0" smtClean="0"/>
              <a:t>MDP ABS </a:t>
            </a:r>
            <a:r>
              <a:rPr lang="en-GB" sz="2400" b="1" dirty="0"/>
              <a:t>make you more competitive?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8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3497553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/>
              <a:t>Your fears?</a:t>
            </a:r>
          </a:p>
        </p:txBody>
      </p:sp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4163" indent="-284163"/>
            <a:r>
              <a:rPr lang="en-GB" sz="2400" dirty="0"/>
              <a:t>Quality/reputation</a:t>
            </a:r>
          </a:p>
          <a:p>
            <a:pPr marL="284163" indent="-284163"/>
            <a:r>
              <a:rPr lang="en-GB" sz="2400" dirty="0"/>
              <a:t>Loss of referrals</a:t>
            </a:r>
          </a:p>
          <a:p>
            <a:pPr marL="284163" indent="-284163"/>
            <a:r>
              <a:rPr lang="en-GB" sz="2400" dirty="0"/>
              <a:t>Loss of clients</a:t>
            </a:r>
          </a:p>
          <a:p>
            <a:pPr marL="284163" indent="-284163"/>
            <a:r>
              <a:rPr lang="en-GB" sz="2400" dirty="0"/>
              <a:t>Liability?</a:t>
            </a:r>
          </a:p>
          <a:p>
            <a:pPr marL="284163" indent="-284163"/>
            <a:r>
              <a:rPr lang="en-GB" sz="2400" dirty="0"/>
              <a:t>Other concerns?</a:t>
            </a:r>
          </a:p>
        </p:txBody>
      </p:sp>
    </p:spTree>
    <p:extLst>
      <p:ext uri="{BB962C8B-B14F-4D97-AF65-F5344CB8AC3E}">
        <p14:creationId xmlns:p14="http://schemas.microsoft.com/office/powerpoint/2010/main" val="87553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The Clementi report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i="1" dirty="0" smtClean="0"/>
          </a:p>
          <a:p>
            <a:pPr marL="0" indent="0">
              <a:buNone/>
            </a:pPr>
            <a:r>
              <a:rPr lang="en-GB" sz="1800" i="1" dirty="0" smtClean="0"/>
              <a:t>“in the areas of consumer debt, inheritance planning or personal taxation, a combination of both legal and accounting skills could be a valuable asset for the client. Research carried out by MORI suggests that there is some consumer interest in the convenience and accessibility of one stop shopping”</a:t>
            </a:r>
          </a:p>
          <a:p>
            <a:pPr marL="0" indent="0">
              <a:buNone/>
            </a:pPr>
            <a:endParaRPr lang="en-GB" sz="1800" i="1" dirty="0"/>
          </a:p>
          <a:p>
            <a:pPr marL="0" indent="0">
              <a:buNone/>
            </a:pPr>
            <a:endParaRPr lang="en-GB" sz="1800" i="1" dirty="0" smtClean="0"/>
          </a:p>
          <a:p>
            <a:pPr marL="0" indent="0">
              <a:buNone/>
            </a:pPr>
            <a:r>
              <a:rPr lang="en-GB" sz="1800" dirty="0" smtClean="0"/>
              <a:t>Sir David Clementi</a:t>
            </a:r>
          </a:p>
          <a:p>
            <a:pPr marL="0" indent="0">
              <a:buNone/>
            </a:pPr>
            <a:r>
              <a:rPr lang="en-GB" sz="1800" dirty="0" smtClean="0"/>
              <a:t>Final Report, December 2004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1199986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Culture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Culture is about the way we </a:t>
            </a:r>
            <a:r>
              <a:rPr lang="en-GB" sz="2000" i="1" dirty="0" smtClean="0"/>
              <a:t>behave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Are we like them?</a:t>
            </a:r>
          </a:p>
          <a:p>
            <a:pPr marL="0" indent="0">
              <a:buNone/>
            </a:pPr>
            <a:r>
              <a:rPr lang="en-GB" sz="2000" dirty="0" smtClean="0"/>
              <a:t>Is there a cultural fit?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Think </a:t>
            </a:r>
            <a:r>
              <a:rPr lang="en-GB" sz="2000" i="1" dirty="0" smtClean="0"/>
              <a:t>compatible</a:t>
            </a:r>
            <a:r>
              <a:rPr lang="en-GB" sz="2000" dirty="0" smtClean="0"/>
              <a:t> cultures, not necessarily the same culture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913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PETER SCOTT CONSULTING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If you are going to do this …</a:t>
            </a:r>
            <a:endParaRPr lang="en-GB" sz="2800" dirty="0"/>
          </a:p>
        </p:txBody>
      </p:sp>
      <p:sp>
        <p:nvSpPr>
          <p:cNvPr id="159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4163" indent="-284163"/>
            <a:endParaRPr lang="en-GB" sz="2800" dirty="0" smtClean="0"/>
          </a:p>
          <a:p>
            <a:pPr marL="284163" indent="-284163"/>
            <a:r>
              <a:rPr lang="en-GB" sz="2400" dirty="0" smtClean="0"/>
              <a:t>Will need </a:t>
            </a:r>
            <a:r>
              <a:rPr lang="en-GB" sz="2400" dirty="0"/>
              <a:t>a clear strategy</a:t>
            </a:r>
          </a:p>
          <a:p>
            <a:pPr marL="284163" indent="-284163"/>
            <a:endParaRPr lang="en-GB" sz="2400" dirty="0"/>
          </a:p>
          <a:p>
            <a:pPr marL="284163" indent="-284163"/>
            <a:r>
              <a:rPr lang="en-GB" sz="2400" dirty="0" smtClean="0"/>
              <a:t>Will need </a:t>
            </a:r>
            <a:r>
              <a:rPr lang="en-GB" sz="2400" dirty="0"/>
              <a:t>to manage 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291768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PETER SCOTT CONSULTING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Some key </a:t>
            </a:r>
            <a:r>
              <a:rPr lang="en-GB" sz="2800" dirty="0"/>
              <a:t>issues to be determined</a:t>
            </a:r>
          </a:p>
        </p:txBody>
      </p:sp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84163" indent="-284163"/>
            <a:r>
              <a:rPr lang="en-GB" sz="2000" dirty="0" smtClean="0"/>
              <a:t>Branding?</a:t>
            </a:r>
            <a:endParaRPr lang="en-GB" sz="2000" dirty="0"/>
          </a:p>
          <a:p>
            <a:pPr marL="284163" indent="-284163"/>
            <a:r>
              <a:rPr lang="en-GB" sz="2000" dirty="0"/>
              <a:t>Exclusivity</a:t>
            </a:r>
            <a:r>
              <a:rPr lang="en-GB" sz="2000" dirty="0" smtClean="0"/>
              <a:t>? </a:t>
            </a:r>
          </a:p>
          <a:p>
            <a:pPr marL="284163" indent="-284163"/>
            <a:r>
              <a:rPr lang="en-GB" sz="2000" dirty="0" smtClean="0"/>
              <a:t>The entire businesses of each party or just a part? </a:t>
            </a:r>
            <a:endParaRPr lang="en-GB" sz="2000" dirty="0"/>
          </a:p>
          <a:p>
            <a:pPr marL="284163" indent="-284163"/>
            <a:r>
              <a:rPr lang="en-GB" sz="2000" dirty="0"/>
              <a:t>Performance:</a:t>
            </a:r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levels of </a:t>
            </a:r>
            <a:r>
              <a:rPr lang="en-GB" sz="2000" dirty="0" smtClean="0"/>
              <a:t>service/quality?</a:t>
            </a:r>
            <a:endParaRPr lang="en-GB" sz="2000" dirty="0"/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pricing/fee </a:t>
            </a:r>
            <a:r>
              <a:rPr lang="en-GB" sz="2000" dirty="0" smtClean="0"/>
              <a:t>sharing?</a:t>
            </a:r>
            <a:endParaRPr lang="en-GB" sz="2000" dirty="0"/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know </a:t>
            </a:r>
            <a:r>
              <a:rPr lang="en-GB" sz="2000" dirty="0" smtClean="0"/>
              <a:t>how? </a:t>
            </a:r>
            <a:endParaRPr lang="en-GB" sz="2000" dirty="0"/>
          </a:p>
          <a:p>
            <a:pPr marL="284163" indent="-284163">
              <a:buFont typeface="Wingdings" pitchFamily="2" charset="2"/>
              <a:buNone/>
            </a:pPr>
            <a:r>
              <a:rPr lang="en-GB" sz="2000" dirty="0"/>
              <a:t>   - </a:t>
            </a:r>
            <a:r>
              <a:rPr lang="en-GB" sz="2000" dirty="0" smtClean="0"/>
              <a:t>regulatory?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17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Regulation?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The Clementi report considered that the most fundamental issue with MDPs was that of regulatory reach.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 “</a:t>
            </a:r>
            <a:r>
              <a:rPr lang="en-GB" sz="2000" i="1" dirty="0" smtClean="0"/>
              <a:t>how could a legal services regulator exercise power over people who were not lawyers, were offering clients a different professional service and might have different codes of practice in areas such as client handling?”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912700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Alternatives to the ABS structure?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If there is significant regulatory overlap, the attraction of running an integrated MDP is negligible.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However, if your clients want the one stop shop, are there alternative structures whereby accountants and lawyers can achieve their objectives?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63953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We all become accountants! 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000" dirty="0" smtClean="0"/>
              <a:t>If a law firm does not provide reserved activities and its solicitors do not need to call themselves solicitors then they could give up their practising certificates and join an accounting firm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11407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A strategic alliance?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However see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- the Outcomes in Chapter 9 of the new SRA Code on fee sharing and referrals relating to 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i="1" dirty="0" smtClean="0"/>
              <a:t>“where there are arrangements with third parties who introduce business to you or with whom you share fees”</a:t>
            </a:r>
          </a:p>
          <a:p>
            <a:pPr marL="0" indent="0">
              <a:buNone/>
            </a:pPr>
            <a:endParaRPr lang="en-GB" sz="2000" i="1" dirty="0"/>
          </a:p>
          <a:p>
            <a:pPr marL="0" indent="0">
              <a:buNone/>
            </a:pPr>
            <a:r>
              <a:rPr lang="en-GB" sz="2000" dirty="0" smtClean="0"/>
              <a:t>- and the Outcomes in Chapter 12 dealing with </a:t>
            </a:r>
            <a:r>
              <a:rPr lang="en-GB" sz="2000" i="1" dirty="0" smtClean="0"/>
              <a:t>separate businesses</a:t>
            </a:r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b="1" dirty="0" smtClean="0"/>
              <a:t>Tread carefully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2127283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Will a regulatory impasse mean that the opportunity to create a new and effective alternative business structure for the benefit of both consumers and professionals be lost and Sir David Clementi’s vision fail to become a reality?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67988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/>
          <a:lstStyle/>
          <a:p>
            <a:pPr algn="l"/>
            <a:r>
              <a:rPr lang="en-GB" dirty="0" smtClean="0"/>
              <a:t>Any 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56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800" dirty="0" smtClean="0"/>
              <a:t>What is an MDP ABS?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The Clementi report described MDP ABSs as </a:t>
            </a:r>
          </a:p>
          <a:p>
            <a:pPr marL="0" indent="0">
              <a:buNone/>
            </a:pPr>
            <a:endParaRPr lang="en-GB" sz="2400" i="1" dirty="0" smtClean="0"/>
          </a:p>
          <a:p>
            <a:pPr marL="0" indent="0">
              <a:buNone/>
            </a:pPr>
            <a:r>
              <a:rPr lang="en-GB" sz="2400" i="1" dirty="0" smtClean="0"/>
              <a:t>‘practices which bring together lawyers and other professionals to provide legal and other services to third parties’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71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MDP ABSs should be about developing </a:t>
            </a:r>
            <a:r>
              <a:rPr lang="en-GB" sz="2400" b="1" i="1" dirty="0" smtClean="0"/>
              <a:t>competitive strategies </a:t>
            </a:r>
            <a:r>
              <a:rPr lang="en-GB" sz="2400" dirty="0" smtClean="0"/>
              <a:t>for both accountants and lawyers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Strategy before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395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PETER SCOTT CONSULTING</a:t>
            </a:r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Arial" charset="0"/>
              </a:rPr>
              <a:t>With ABSs in mind - how </a:t>
            </a:r>
            <a:r>
              <a:rPr lang="en-GB" sz="2400" dirty="0">
                <a:latin typeface="Arial" charset="0"/>
              </a:rPr>
              <a:t>can </a:t>
            </a:r>
            <a:r>
              <a:rPr lang="en-GB" sz="2400" dirty="0" smtClean="0">
                <a:latin typeface="Arial" charset="0"/>
              </a:rPr>
              <a:t>accountants and law </a:t>
            </a:r>
            <a:r>
              <a:rPr lang="en-GB" sz="2400" dirty="0">
                <a:latin typeface="Arial" charset="0"/>
              </a:rPr>
              <a:t>firms become more competitive?</a:t>
            </a:r>
            <a:endParaRPr lang="en-US" sz="2400" dirty="0">
              <a:latin typeface="Arial" charset="0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>
                <a:latin typeface="Arial" charset="0"/>
              </a:rPr>
              <a:t>“</a:t>
            </a:r>
            <a:r>
              <a:rPr lang="en-GB" sz="1700" b="1" i="1" dirty="0">
                <a:latin typeface="Arial" charset="0"/>
              </a:rPr>
              <a:t>Competition</a:t>
            </a:r>
            <a:r>
              <a:rPr lang="en-GB" sz="1700" dirty="0">
                <a:latin typeface="Arial" charset="0"/>
              </a:rPr>
              <a:t> is a process by which …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7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 smtClean="0">
                <a:latin typeface="Arial" charset="0"/>
              </a:rPr>
              <a:t>- services </a:t>
            </a:r>
            <a:r>
              <a:rPr lang="en-GB" sz="1700" dirty="0">
                <a:latin typeface="Arial" charset="0"/>
              </a:rPr>
              <a:t>that people are not prepared 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 smtClean="0">
                <a:latin typeface="Arial" charset="0"/>
              </a:rPr>
              <a:t>  pay for;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 smtClean="0">
                <a:latin typeface="Arial" charset="0"/>
              </a:rPr>
              <a:t>- high </a:t>
            </a:r>
            <a:r>
              <a:rPr lang="en-GB" sz="1700" dirty="0">
                <a:latin typeface="Arial" charset="0"/>
              </a:rPr>
              <a:t>cost methods of </a:t>
            </a:r>
            <a:r>
              <a:rPr lang="en-GB" sz="1700" dirty="0" smtClean="0">
                <a:latin typeface="Arial" charset="0"/>
              </a:rPr>
              <a:t>production; </a:t>
            </a:r>
            <a:r>
              <a:rPr lang="en-GB" sz="1700" dirty="0">
                <a:latin typeface="Arial" charset="0"/>
              </a:rPr>
              <a:t>and </a:t>
            </a:r>
            <a:endParaRPr lang="en-GB" sz="17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700" dirty="0" smtClean="0">
                <a:latin typeface="Arial" charset="0"/>
              </a:rPr>
              <a:t>- inefficient organisations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 dirty="0" smtClean="0">
              <a:latin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sz="1700" dirty="0" smtClean="0">
                <a:latin typeface="Arial" charset="0"/>
              </a:rPr>
              <a:t>are </a:t>
            </a:r>
            <a:r>
              <a:rPr lang="en-GB" sz="1700" dirty="0">
                <a:latin typeface="Arial" charset="0"/>
              </a:rPr>
              <a:t>weeded out and opportunity is given for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dirty="0" smtClean="0">
                <a:latin typeface="Arial" charset="0"/>
              </a:rPr>
              <a:t>new…services, </a:t>
            </a:r>
            <a:r>
              <a:rPr lang="en-GB" sz="1700" dirty="0">
                <a:latin typeface="Arial" charset="0"/>
              </a:rPr>
              <a:t>methods and organisations to be tried”</a:t>
            </a:r>
            <a:r>
              <a:rPr lang="en-GB" sz="1700" dirty="0"/>
              <a:t> *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7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7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b="1" dirty="0">
                <a:latin typeface="Arial" charset="0"/>
              </a:rPr>
              <a:t>Could </a:t>
            </a:r>
            <a:r>
              <a:rPr lang="en-GB" sz="1700" b="1" dirty="0" smtClean="0">
                <a:latin typeface="Arial" charset="0"/>
              </a:rPr>
              <a:t>accountants joining forces with lawyers in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1700" b="1" dirty="0" smtClean="0">
                <a:latin typeface="Arial" charset="0"/>
              </a:rPr>
              <a:t>an ABS help each to achieve greater competitive advantage?</a:t>
            </a:r>
            <a:endParaRPr lang="en-US" sz="1700" b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b="1" dirty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000" dirty="0"/>
              <a:t>*</a:t>
            </a:r>
            <a:r>
              <a:rPr lang="en-GB" sz="1400" i="1" dirty="0"/>
              <a:t>Everyman’s Dictionary of Economics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4443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Competitive challenges for lawyers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60575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The economy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Legal Services Act implications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Greater regulation and compliance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PI insurers’ attitudes 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Technology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Client needs are changing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Greater need for resource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A fragmented profession</a:t>
            </a:r>
          </a:p>
          <a:p>
            <a:pPr>
              <a:lnSpc>
                <a:spcPct val="80000"/>
              </a:lnSpc>
            </a:pPr>
            <a:r>
              <a:rPr lang="en-GB" sz="1800" dirty="0">
                <a:latin typeface="Verdana" pitchFamily="34" charset="0"/>
              </a:rPr>
              <a:t>A need to become more </a:t>
            </a:r>
            <a:r>
              <a:rPr lang="en-GB" sz="1800" dirty="0" smtClean="0">
                <a:latin typeface="Verdana" pitchFamily="34" charset="0"/>
              </a:rPr>
              <a:t>competitive</a:t>
            </a:r>
          </a:p>
          <a:p>
            <a:pPr>
              <a:lnSpc>
                <a:spcPct val="80000"/>
              </a:lnSpc>
            </a:pPr>
            <a:endParaRPr lang="en-GB" sz="1800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endParaRPr lang="en-GB" sz="18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719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/>
              <a:t>With those challenges in mind, if accountants came together with lawyers in an integrated MDP ABS…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4000" dirty="0" smtClean="0"/>
              <a:t>Would 2 + 2 = 5?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3779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2800" dirty="0" smtClean="0"/>
              <a:t>Fifteen</a:t>
            </a:r>
            <a:r>
              <a:rPr lang="en-GB" dirty="0" smtClean="0"/>
              <a:t> </a:t>
            </a:r>
            <a:r>
              <a:rPr lang="en-GB" sz="2800" dirty="0" smtClean="0"/>
              <a:t>years ago, some accountants certainly thought so…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2400" dirty="0" err="1" smtClean="0"/>
              <a:t>Klegal</a:t>
            </a:r>
            <a:r>
              <a:rPr lang="en-GB" sz="2400" dirty="0" smtClean="0"/>
              <a:t> (KPMG)</a:t>
            </a:r>
          </a:p>
          <a:p>
            <a:pPr marL="0" indent="0">
              <a:buNone/>
            </a:pPr>
            <a:r>
              <a:rPr lang="en-GB" sz="2400" dirty="0" err="1" smtClean="0"/>
              <a:t>Tite</a:t>
            </a:r>
            <a:r>
              <a:rPr lang="en-GB" sz="2400" dirty="0" smtClean="0"/>
              <a:t> &amp; Lewis (Ernst &amp; Young)</a:t>
            </a:r>
          </a:p>
          <a:p>
            <a:pPr marL="0" indent="0">
              <a:buNone/>
            </a:pPr>
            <a:r>
              <a:rPr lang="en-GB" sz="2400" dirty="0" smtClean="0"/>
              <a:t>Garrett &amp; Co (Anderson)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47579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What were those accountants at that time seeking to achieve?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87917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1047</Words>
  <Application>Microsoft Office PowerPoint</Application>
  <PresentationFormat>On-screen Show (4:3)</PresentationFormat>
  <Paragraphs>169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ABSs – the way forward for accountants – or a pipe dream?</vt:lpstr>
      <vt:lpstr>The Clementi report</vt:lpstr>
      <vt:lpstr>What is an MDP ABS?</vt:lpstr>
      <vt:lpstr>MDP ABSs should be about developing competitive strategies for both accountants and lawyers</vt:lpstr>
      <vt:lpstr>With ABSs in mind - how can accountants and law firms become more competitive?</vt:lpstr>
      <vt:lpstr>Competitive challenges for lawyers</vt:lpstr>
      <vt:lpstr>With those challenges in mind, if accountants came together with lawyers in an integrated MDP ABS…</vt:lpstr>
      <vt:lpstr>Fifteen years ago, some accountants certainly thought so…</vt:lpstr>
      <vt:lpstr>What were those accountants at that time seeking to achieve? </vt:lpstr>
      <vt:lpstr>They saw that the client bases and client services of law firms were   - under developed - under resourced - under provided for    and could be better exploited  </vt:lpstr>
      <vt:lpstr>They saw that by bringing their skills to the one stop shop concept with lawyers was a way to build greater competitive advantage for themselves  In the terminology of the time, they saw the practice of law as another of their ‘lines of business’ (LOBs)</vt:lpstr>
      <vt:lpstr>Strategically, could the MDP ABS now provide some accountants with the opportunity to build greater competitive advantage?    …and what could MDP ABSs do for law firms?</vt:lpstr>
      <vt:lpstr>Your objectives?</vt:lpstr>
      <vt:lpstr>Research your market</vt:lpstr>
      <vt:lpstr>What will clients want?</vt:lpstr>
      <vt:lpstr>How will your clients want to do business in the future? </vt:lpstr>
      <vt:lpstr>An MDP ABS?</vt:lpstr>
      <vt:lpstr>To better service your clients?</vt:lpstr>
      <vt:lpstr>Your fears?</vt:lpstr>
      <vt:lpstr>Culture</vt:lpstr>
      <vt:lpstr>If you are going to do this …</vt:lpstr>
      <vt:lpstr>Some key issues to be determined</vt:lpstr>
      <vt:lpstr>Regulation?</vt:lpstr>
      <vt:lpstr>Alternatives to the ABS structure?</vt:lpstr>
      <vt:lpstr>We all become accountants!  </vt:lpstr>
      <vt:lpstr>A strategic alliance?</vt:lpstr>
      <vt:lpstr>Will a regulatory impasse mean that the opportunity to create a new and effective alternative business structure for the benefit of both consumers and professionals be lost and Sir David Clementi’s vision fail to become a reality?    </vt:lpstr>
      <vt:lpstr>Any 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ABSs – the way forward for accountants – or a pipe dream?</dc:title>
  <dc:creator>Peter</dc:creator>
  <cp:lastModifiedBy>Peter</cp:lastModifiedBy>
  <cp:revision>16</cp:revision>
  <dcterms:created xsi:type="dcterms:W3CDTF">2011-04-13T09:25:13Z</dcterms:created>
  <dcterms:modified xsi:type="dcterms:W3CDTF">2011-05-09T08:42:06Z</dcterms:modified>
</cp:coreProperties>
</file>